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60" r:id="rId7"/>
    <p:sldId id="269" r:id="rId8"/>
    <p:sldId id="259" r:id="rId9"/>
    <p:sldId id="270" r:id="rId10"/>
    <p:sldId id="261" r:id="rId11"/>
    <p:sldId id="271" r:id="rId12"/>
    <p:sldId id="262" r:id="rId13"/>
    <p:sldId id="272" r:id="rId14"/>
    <p:sldId id="263" r:id="rId15"/>
    <p:sldId id="273" r:id="rId16"/>
    <p:sldId id="266" r:id="rId17"/>
    <p:sldId id="274" r:id="rId18"/>
    <p:sldId id="264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6" autoAdjust="0"/>
    <p:restoredTop sz="94660"/>
  </p:normalViewPr>
  <p:slideViewPr>
    <p:cSldViewPr>
      <p:cViewPr>
        <p:scale>
          <a:sx n="70" d="100"/>
          <a:sy n="70" d="100"/>
        </p:scale>
        <p:origin x="-462" y="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46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300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972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62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4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607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35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895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90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68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004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EDC0-C745-40EF-AA10-A6D48F1877D8}" type="datetimeFigureOut">
              <a:rPr lang="es-CL" smtClean="0"/>
              <a:t>27-03-2020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951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2018655"/>
          </a:xfrm>
        </p:spPr>
        <p:txBody>
          <a:bodyPr>
            <a:normAutofit/>
          </a:bodyPr>
          <a:lstStyle/>
          <a:p>
            <a:r>
              <a:rPr lang="es-CL" b="1" i="1" dirty="0" smtClean="0"/>
              <a:t>- Segmentación silábica</a:t>
            </a:r>
            <a:br>
              <a:rPr lang="es-CL" b="1" i="1" dirty="0" smtClean="0"/>
            </a:br>
            <a:r>
              <a:rPr lang="es-CL" b="1" i="1" dirty="0" smtClean="0"/>
              <a:t>- Identificación de sílaba inicial</a:t>
            </a:r>
            <a:endParaRPr lang="es-CL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r>
              <a:rPr lang="es-CL" smtClean="0">
                <a:solidFill>
                  <a:schemeClr val="accent3">
                    <a:lumMod val="75000"/>
                  </a:schemeClr>
                </a:solidFill>
              </a:rPr>
              <a:t>Taller </a:t>
            </a:r>
            <a:r>
              <a:rPr lang="es-CL" smtClean="0">
                <a:solidFill>
                  <a:schemeClr val="accent3">
                    <a:lumMod val="75000"/>
                  </a:schemeClr>
                </a:solidFill>
              </a:rPr>
              <a:t>1 </a:t>
            </a:r>
            <a:r>
              <a:rPr lang="es-CL" smtClean="0">
                <a:solidFill>
                  <a:schemeClr val="accent3">
                    <a:lumMod val="75000"/>
                  </a:schemeClr>
                </a:solidFill>
              </a:rPr>
              <a:t>Kínder</a:t>
            </a: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61324" y="4149080"/>
            <a:ext cx="4536504" cy="922114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>
                <a:solidFill>
                  <a:srgbClr val="FF0000"/>
                </a:solidFill>
              </a:rPr>
              <a:t>ES</a:t>
            </a:r>
            <a:r>
              <a:rPr lang="es-CL" b="1" dirty="0" smtClean="0"/>
              <a:t>CALERA</a:t>
            </a:r>
            <a:endParaRPr lang="es-CL" b="1" dirty="0"/>
          </a:p>
        </p:txBody>
      </p:sp>
      <p:sp>
        <p:nvSpPr>
          <p:cNvPr id="5" name="4 Elipse"/>
          <p:cNvSpPr/>
          <p:nvPr/>
        </p:nvSpPr>
        <p:spPr>
          <a:xfrm>
            <a:off x="1907704" y="5360162"/>
            <a:ext cx="1296142" cy="1165182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</a:rPr>
              <a:t>ES</a:t>
            </a:r>
            <a:endParaRPr lang="es-CL" sz="54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451" y="188285"/>
            <a:ext cx="3888787" cy="38887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Elipse"/>
          <p:cNvSpPr/>
          <p:nvPr/>
        </p:nvSpPr>
        <p:spPr>
          <a:xfrm>
            <a:off x="3419872" y="5360162"/>
            <a:ext cx="1296142" cy="116518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800" b="1" dirty="0" smtClean="0">
                <a:solidFill>
                  <a:schemeClr val="tx1"/>
                </a:solidFill>
              </a:rPr>
              <a:t>CA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4932040" y="5360162"/>
            <a:ext cx="1296142" cy="116518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800" b="1" dirty="0" smtClean="0">
                <a:solidFill>
                  <a:schemeClr val="tx1"/>
                </a:solidFill>
              </a:rPr>
              <a:t>LE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6444208" y="5360162"/>
            <a:ext cx="1296142" cy="116518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800" b="1" dirty="0" smtClean="0">
                <a:solidFill>
                  <a:schemeClr val="tx1"/>
                </a:solidFill>
              </a:rPr>
              <a:t>RA</a:t>
            </a:r>
            <a:endParaRPr lang="es-CL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28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rgbClr val="FF0000"/>
                </a:solidFill>
              </a:rPr>
              <a:t>ES</a:t>
            </a:r>
            <a:endParaRPr lang="es-CL" sz="40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RA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300192" y="3833392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SE</a:t>
            </a:r>
            <a:endParaRPr lang="es-CL" sz="3200" b="1" dirty="0">
              <a:solidFill>
                <a:srgbClr val="FF0000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402120" y="2631812"/>
            <a:ext cx="0" cy="101321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692" y="5210553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803425" y="1556792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FF0000"/>
                </a:solidFill>
              </a:rPr>
              <a:t>ES</a:t>
            </a:r>
            <a:r>
              <a:rPr lang="es-CL" b="1" dirty="0" smtClean="0"/>
              <a:t>CALERA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51478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3861048"/>
            <a:ext cx="4752528" cy="77809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E</a:t>
            </a:r>
            <a:r>
              <a:rPr lang="es-CL" b="1" dirty="0" smtClean="0"/>
              <a:t>RIZO</a:t>
            </a:r>
            <a:endParaRPr lang="es-CL" dirty="0"/>
          </a:p>
        </p:txBody>
      </p:sp>
      <p:sp>
        <p:nvSpPr>
          <p:cNvPr id="6" name="5 Elipse"/>
          <p:cNvSpPr/>
          <p:nvPr/>
        </p:nvSpPr>
        <p:spPr>
          <a:xfrm>
            <a:off x="1871561" y="5061078"/>
            <a:ext cx="1512168" cy="1376864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</a:rPr>
              <a:t>E</a:t>
            </a:r>
            <a:endParaRPr lang="es-CL" sz="5400" b="1" dirty="0">
              <a:solidFill>
                <a:srgbClr val="FF0000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3815916" y="5061078"/>
            <a:ext cx="1512168" cy="1376864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dirty="0" smtClean="0">
                <a:solidFill>
                  <a:schemeClr val="tx1"/>
                </a:solidFill>
              </a:rPr>
              <a:t>RI</a:t>
            </a:r>
            <a:endParaRPr lang="es-CL" sz="4400" b="1" dirty="0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5693322" y="5061078"/>
            <a:ext cx="1512168" cy="1376864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800" b="1" dirty="0" smtClean="0">
                <a:solidFill>
                  <a:schemeClr val="tx1"/>
                </a:solidFill>
              </a:rPr>
              <a:t>ZO</a:t>
            </a:r>
            <a:endParaRPr lang="es-CL" sz="4000" b="1" dirty="0">
              <a:solidFill>
                <a:schemeClr val="tx1"/>
              </a:solidFill>
            </a:endParaRPr>
          </a:p>
        </p:txBody>
      </p:sp>
      <p:pic>
        <p:nvPicPr>
          <p:cNvPr id="6146" name="Picture 2" descr="Image result for ERIZ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345" y="116632"/>
            <a:ext cx="5336145" cy="35552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72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7" name="6 Elipse"/>
          <p:cNvSpPr/>
          <p:nvPr/>
        </p:nvSpPr>
        <p:spPr>
          <a:xfrm>
            <a:off x="6300192" y="3833392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rgbClr val="FF0000"/>
                </a:solidFill>
              </a:rPr>
              <a:t>E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402120" y="2631812"/>
            <a:ext cx="2474136" cy="101321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64" y="5165087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803425" y="1556792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FF0000"/>
                </a:solidFill>
              </a:rPr>
              <a:t>E</a:t>
            </a:r>
            <a:r>
              <a:rPr lang="es-CL" b="1" dirty="0" smtClean="0"/>
              <a:t>RIZO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47258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03748" y="4509120"/>
            <a:ext cx="4536504" cy="706090"/>
          </a:xfrm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A</a:t>
            </a:r>
            <a:r>
              <a:rPr lang="es-CL" b="1" dirty="0" smtClean="0">
                <a:solidFill>
                  <a:srgbClr val="FF0000"/>
                </a:solidFill>
              </a:rPr>
              <a:t>R</a:t>
            </a:r>
            <a:r>
              <a:rPr lang="es-CL" b="1" dirty="0" smtClean="0"/>
              <a:t>COIRIS</a:t>
            </a:r>
            <a:endParaRPr lang="es-CL" b="1" dirty="0"/>
          </a:p>
        </p:txBody>
      </p:sp>
      <p:sp>
        <p:nvSpPr>
          <p:cNvPr id="5" name="4 Elipse"/>
          <p:cNvSpPr/>
          <p:nvPr/>
        </p:nvSpPr>
        <p:spPr>
          <a:xfrm>
            <a:off x="1619672" y="5373215"/>
            <a:ext cx="1505094" cy="1246447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>
                <a:solidFill>
                  <a:srgbClr val="FF0000"/>
                </a:solidFill>
              </a:rPr>
              <a:t>AR</a:t>
            </a:r>
            <a:endParaRPr lang="es-CL" sz="36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3323820" y="5381324"/>
            <a:ext cx="1440160" cy="124644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CO</a:t>
            </a:r>
            <a:endParaRPr lang="es-CL" sz="4000" b="1" dirty="0"/>
          </a:p>
        </p:txBody>
      </p:sp>
      <p:sp>
        <p:nvSpPr>
          <p:cNvPr id="8" name="7 Elipse"/>
          <p:cNvSpPr/>
          <p:nvPr/>
        </p:nvSpPr>
        <p:spPr>
          <a:xfrm>
            <a:off x="5076056" y="5373500"/>
            <a:ext cx="1440160" cy="1246164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I</a:t>
            </a:r>
            <a:endParaRPr lang="es-CL" sz="4000" b="1" dirty="0"/>
          </a:p>
        </p:txBody>
      </p:sp>
      <p:sp>
        <p:nvSpPr>
          <p:cNvPr id="10" name="9 Elipse"/>
          <p:cNvSpPr/>
          <p:nvPr/>
        </p:nvSpPr>
        <p:spPr>
          <a:xfrm>
            <a:off x="6804248" y="5373215"/>
            <a:ext cx="1440160" cy="124644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RIS</a:t>
            </a:r>
            <a:endParaRPr lang="es-CL" sz="4000" b="1" dirty="0"/>
          </a:p>
        </p:txBody>
      </p:sp>
      <p:pic>
        <p:nvPicPr>
          <p:cNvPr id="5122" name="Picture 2" descr="Image result for ARCOI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60" y="476671"/>
            <a:ext cx="7629525" cy="3819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68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rgbClr val="FF0000"/>
                </a:solidFill>
              </a:rPr>
              <a:t>AR</a:t>
            </a:r>
            <a:endParaRPr lang="es-CL" sz="40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RA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300192" y="3833392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IR</a:t>
            </a:r>
            <a:endParaRPr lang="es-CL" sz="3200" b="1" dirty="0">
              <a:solidFill>
                <a:srgbClr val="FF0000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402120" y="2631812"/>
            <a:ext cx="0" cy="101321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692" y="5210553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803425" y="1556792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FF0000"/>
                </a:solidFill>
              </a:rPr>
              <a:t>AR</a:t>
            </a:r>
            <a:r>
              <a:rPr lang="es-CL" b="1" dirty="0" smtClean="0"/>
              <a:t>COIRIS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47258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4" t="8985" r="16237"/>
          <a:stretch/>
        </p:blipFill>
        <p:spPr bwMode="auto">
          <a:xfrm>
            <a:off x="3275856" y="260648"/>
            <a:ext cx="2304256" cy="31680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59732" y="3789040"/>
            <a:ext cx="4536504" cy="706090"/>
          </a:xfrm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SE</a:t>
            </a:r>
            <a:r>
              <a:rPr lang="es-CL" b="1" dirty="0" smtClean="0"/>
              <a:t>MÁFORO</a:t>
            </a:r>
            <a:endParaRPr lang="es-CL" b="1" dirty="0"/>
          </a:p>
        </p:txBody>
      </p:sp>
      <p:sp>
        <p:nvSpPr>
          <p:cNvPr id="7" name="6 Elipse"/>
          <p:cNvSpPr/>
          <p:nvPr/>
        </p:nvSpPr>
        <p:spPr>
          <a:xfrm>
            <a:off x="1187623" y="5165303"/>
            <a:ext cx="1655603" cy="1392799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</a:rPr>
              <a:t>SE</a:t>
            </a:r>
            <a:endParaRPr lang="es-CL" sz="4000" b="1" dirty="0">
              <a:solidFill>
                <a:srgbClr val="FF0000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3131322" y="5165301"/>
            <a:ext cx="1584176" cy="1392801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800" b="1" dirty="0" smtClean="0"/>
              <a:t>MÁ</a:t>
            </a:r>
            <a:endParaRPr lang="es-CL" sz="4000" b="1" dirty="0"/>
          </a:p>
        </p:txBody>
      </p:sp>
      <p:sp>
        <p:nvSpPr>
          <p:cNvPr id="9" name="8 Elipse"/>
          <p:cNvSpPr/>
          <p:nvPr/>
        </p:nvSpPr>
        <p:spPr>
          <a:xfrm>
            <a:off x="5076056" y="5157510"/>
            <a:ext cx="1584176" cy="1392483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/>
              <a:t>FO</a:t>
            </a:r>
            <a:endParaRPr lang="es-CL" sz="4800" b="1" dirty="0"/>
          </a:p>
        </p:txBody>
      </p:sp>
      <p:sp>
        <p:nvSpPr>
          <p:cNvPr id="10" name="9 Elipse"/>
          <p:cNvSpPr/>
          <p:nvPr/>
        </p:nvSpPr>
        <p:spPr>
          <a:xfrm>
            <a:off x="6948264" y="5157192"/>
            <a:ext cx="1584176" cy="1392801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/>
              <a:t>RO</a:t>
            </a:r>
            <a:endParaRPr lang="es-CL" sz="4000" b="1" dirty="0"/>
          </a:p>
        </p:txBody>
      </p:sp>
    </p:spTree>
    <p:extLst>
      <p:ext uri="{BB962C8B-B14F-4D97-AF65-F5344CB8AC3E}">
        <p14:creationId xmlns:p14="http://schemas.microsoft.com/office/powerpoint/2010/main" val="218486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rgbClr val="FF0000"/>
                </a:solidFill>
              </a:rPr>
              <a:t>RO</a:t>
            </a:r>
            <a:endParaRPr lang="es-CL" sz="40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SE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300192" y="3833392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MA</a:t>
            </a:r>
            <a:endParaRPr lang="es-CL" sz="3200" b="1" dirty="0">
              <a:solidFill>
                <a:srgbClr val="FF0000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 flipH="1">
            <a:off x="2267744" y="2631812"/>
            <a:ext cx="2134376" cy="124305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149" y="5242814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803425" y="1556792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FF0000"/>
                </a:solidFill>
              </a:rPr>
              <a:t>SE</a:t>
            </a:r>
            <a:r>
              <a:rPr lang="es-CL" b="1" dirty="0" smtClean="0"/>
              <a:t>MAFORO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47258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plauso1">
            <a:hlinkClick r:id="" action="ppaction://noaction">
              <a:snd r:embed="rId4" name="applause.wav"/>
            </a:hlinkClick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908720"/>
            <a:ext cx="1944216" cy="1870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2">
            <a:hlinkClick r:id="" action="ppaction://noaction">
              <a:snd r:embed="rId4" name="applause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2015716" y="3212976"/>
            <a:ext cx="5112568" cy="20162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L" sz="3600" b="1" kern="10" spc="72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FIN</a:t>
            </a:r>
          </a:p>
        </p:txBody>
      </p:sp>
      <p:pic>
        <p:nvPicPr>
          <p:cNvPr id="2" name="aplausos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62400" y="16288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38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985888" y="5248494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dirty="0" smtClean="0">
                <a:solidFill>
                  <a:srgbClr val="FF0000"/>
                </a:solidFill>
              </a:rPr>
              <a:t>CO</a:t>
            </a:r>
            <a:endParaRPr lang="es-CL" sz="4400" b="1" dirty="0">
              <a:solidFill>
                <a:schemeClr val="tx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3851920" y="5274913"/>
            <a:ext cx="1408945" cy="132873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HE</a:t>
            </a:r>
            <a:endParaRPr lang="es-CL" sz="4400" b="1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789123" y="4009695"/>
            <a:ext cx="5606547" cy="808531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>
                <a:solidFill>
                  <a:srgbClr val="FF0000"/>
                </a:solidFill>
              </a:rPr>
              <a:t>CO</a:t>
            </a:r>
            <a:r>
              <a:rPr lang="es-CL" b="1" dirty="0" smtClean="0"/>
              <a:t>HETE</a:t>
            </a:r>
            <a:endParaRPr lang="es-CL" b="1" dirty="0"/>
          </a:p>
        </p:txBody>
      </p:sp>
      <p:pic>
        <p:nvPicPr>
          <p:cNvPr id="2" name="Picture 2" descr="Image result for cohet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3" t="5609" r="7902" b="2742"/>
          <a:stretch/>
        </p:blipFill>
        <p:spPr bwMode="auto">
          <a:xfrm>
            <a:off x="2705968" y="210716"/>
            <a:ext cx="3378200" cy="3695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Elipse"/>
          <p:cNvSpPr/>
          <p:nvPr/>
        </p:nvSpPr>
        <p:spPr>
          <a:xfrm>
            <a:off x="5652120" y="5274913"/>
            <a:ext cx="1408945" cy="132873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TE</a:t>
            </a:r>
            <a:endParaRPr lang="es-CL" sz="4400" b="1" dirty="0"/>
          </a:p>
        </p:txBody>
      </p:sp>
    </p:spTree>
    <p:extLst>
      <p:ext uri="{BB962C8B-B14F-4D97-AF65-F5344CB8AC3E}">
        <p14:creationId xmlns:p14="http://schemas.microsoft.com/office/powerpoint/2010/main" val="169728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619672" y="1628800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smtClean="0">
                <a:solidFill>
                  <a:srgbClr val="FF0000"/>
                </a:solidFill>
              </a:rPr>
              <a:t>CO</a:t>
            </a:r>
            <a:r>
              <a:rPr lang="es-CL" b="1" smtClean="0"/>
              <a:t>HETE</a:t>
            </a:r>
            <a:endParaRPr lang="es-CL" b="1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dirty="0" smtClean="0">
                <a:solidFill>
                  <a:srgbClr val="FF0000"/>
                </a:solidFill>
              </a:rPr>
              <a:t>CO</a:t>
            </a:r>
            <a:endParaRPr lang="es-CL" sz="4400" b="1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MAR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300192" y="3861048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</a:rPr>
              <a:t>CA</a:t>
            </a:r>
            <a:endParaRPr lang="es-CL" sz="5400" b="1" dirty="0">
              <a:solidFill>
                <a:schemeClr val="tx1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402119" y="2631812"/>
            <a:ext cx="20826" cy="12076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692" y="5173604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17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1979712" y="5391200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MAR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3923778" y="5355877"/>
            <a:ext cx="1440159" cy="131348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TI</a:t>
            </a:r>
            <a:endParaRPr lang="es-CL" sz="3600" b="1" dirty="0"/>
          </a:p>
        </p:txBody>
      </p:sp>
      <p:sp>
        <p:nvSpPr>
          <p:cNvPr id="7" name="6 Elipse"/>
          <p:cNvSpPr/>
          <p:nvPr/>
        </p:nvSpPr>
        <p:spPr>
          <a:xfrm>
            <a:off x="5868144" y="5391200"/>
            <a:ext cx="1440159" cy="12781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LLO</a:t>
            </a:r>
            <a:endParaRPr lang="es-CL" sz="4000" b="1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774965" y="4309577"/>
            <a:ext cx="5606547" cy="808531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>
                <a:solidFill>
                  <a:srgbClr val="FF0000"/>
                </a:solidFill>
              </a:rPr>
              <a:t>MAR</a:t>
            </a:r>
            <a:r>
              <a:rPr lang="es-CL" b="1" dirty="0" smtClean="0"/>
              <a:t>TILLO</a:t>
            </a:r>
            <a:endParaRPr lang="es-CL" b="1" dirty="0"/>
          </a:p>
        </p:txBody>
      </p:sp>
      <p:pic>
        <p:nvPicPr>
          <p:cNvPr id="2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332656"/>
            <a:ext cx="6048375" cy="34004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73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dirty="0" smtClean="0">
                <a:solidFill>
                  <a:srgbClr val="FF0000"/>
                </a:solidFill>
              </a:rPr>
              <a:t>CA</a:t>
            </a:r>
            <a:endParaRPr lang="es-CL" sz="44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TI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300192" y="3861048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MAR</a:t>
            </a:r>
            <a:endParaRPr lang="es-CL" sz="3200" b="1" dirty="0">
              <a:solidFill>
                <a:srgbClr val="FF0000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402119" y="2631812"/>
            <a:ext cx="2258113" cy="12076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33141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803425" y="1556792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FF0000"/>
                </a:solidFill>
              </a:rPr>
              <a:t>MAR</a:t>
            </a:r>
            <a:r>
              <a:rPr lang="es-CL" b="1" dirty="0" smtClean="0"/>
              <a:t>TILLO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8037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59732" y="4221088"/>
            <a:ext cx="4824536" cy="771527"/>
          </a:xfrm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>
                <a:solidFill>
                  <a:srgbClr val="FF0000"/>
                </a:solidFill>
              </a:rPr>
              <a:t>CA</a:t>
            </a:r>
            <a:r>
              <a:rPr lang="es-CL" b="1" dirty="0" smtClean="0"/>
              <a:t>BALLO</a:t>
            </a:r>
            <a:endParaRPr lang="es-CL" b="1" dirty="0"/>
          </a:p>
        </p:txBody>
      </p:sp>
      <p:sp>
        <p:nvSpPr>
          <p:cNvPr id="5" name="4 Elipse"/>
          <p:cNvSpPr/>
          <p:nvPr/>
        </p:nvSpPr>
        <p:spPr>
          <a:xfrm>
            <a:off x="1696463" y="5085184"/>
            <a:ext cx="1737758" cy="1584176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</a:rPr>
              <a:t>CA</a:t>
            </a:r>
            <a:endParaRPr lang="es-CL" sz="5400" b="1" dirty="0">
              <a:solidFill>
                <a:schemeClr val="tx1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3730104" y="5085184"/>
            <a:ext cx="1737758" cy="158417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>
                <a:solidFill>
                  <a:schemeClr val="tx1"/>
                </a:solidFill>
              </a:rPr>
              <a:t>BA</a:t>
            </a:r>
            <a:endParaRPr lang="es-CL" sz="5400" b="1" dirty="0">
              <a:solidFill>
                <a:schemeClr val="tx1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5800919" y="5085184"/>
            <a:ext cx="1737758" cy="158417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800" b="1" dirty="0" smtClean="0">
                <a:solidFill>
                  <a:schemeClr val="tx1"/>
                </a:solidFill>
              </a:rPr>
              <a:t>LLO</a:t>
            </a:r>
            <a:endParaRPr lang="es-CL" sz="40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8" b="5878"/>
          <a:stretch/>
        </p:blipFill>
        <p:spPr bwMode="auto">
          <a:xfrm>
            <a:off x="2565342" y="260648"/>
            <a:ext cx="4104456" cy="36654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3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rgbClr val="FF0000"/>
                </a:solidFill>
              </a:rPr>
              <a:t>LLO</a:t>
            </a:r>
            <a:endParaRPr lang="es-CL" sz="40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CA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300192" y="3833392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BA</a:t>
            </a:r>
            <a:endParaRPr lang="es-CL" sz="3200" b="1" dirty="0">
              <a:solidFill>
                <a:srgbClr val="FF0000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 flipH="1">
            <a:off x="2339752" y="2631812"/>
            <a:ext cx="2062367" cy="12015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04" y="5157548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803425" y="1556792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FF0000"/>
                </a:solidFill>
              </a:rPr>
              <a:t>CA</a:t>
            </a:r>
            <a:r>
              <a:rPr lang="es-CL" b="1" dirty="0" smtClean="0"/>
              <a:t>BALLO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72712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9752" y="4149080"/>
            <a:ext cx="4419477" cy="720080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s-CL" sz="4800" b="1" dirty="0" smtClean="0">
                <a:solidFill>
                  <a:srgbClr val="FF0000"/>
                </a:solidFill>
              </a:rPr>
              <a:t>LU</a:t>
            </a:r>
            <a:r>
              <a:rPr lang="es-CL" sz="4800" b="1" dirty="0" smtClean="0"/>
              <a:t>NA</a:t>
            </a:r>
            <a:endParaRPr lang="es-CL" sz="4800" dirty="0"/>
          </a:p>
        </p:txBody>
      </p:sp>
      <p:sp>
        <p:nvSpPr>
          <p:cNvPr id="5" name="4 Elipse"/>
          <p:cNvSpPr/>
          <p:nvPr/>
        </p:nvSpPr>
        <p:spPr>
          <a:xfrm>
            <a:off x="2843808" y="5266426"/>
            <a:ext cx="1440159" cy="14325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</a:rPr>
              <a:t>LU</a:t>
            </a:r>
            <a:endParaRPr lang="es-CL" sz="4000" b="1" dirty="0"/>
          </a:p>
        </p:txBody>
      </p:sp>
      <p:sp>
        <p:nvSpPr>
          <p:cNvPr id="10" name="9 Elipse"/>
          <p:cNvSpPr/>
          <p:nvPr/>
        </p:nvSpPr>
        <p:spPr>
          <a:xfrm>
            <a:off x="4932040" y="5231074"/>
            <a:ext cx="1440159" cy="14325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800" b="1" dirty="0" smtClean="0"/>
              <a:t>NA</a:t>
            </a:r>
            <a:endParaRPr lang="es-CL" sz="4800" b="1" dirty="0"/>
          </a:p>
        </p:txBody>
      </p:sp>
      <p:pic>
        <p:nvPicPr>
          <p:cNvPr id="3" name="Picture 2" descr="Image result for LUNA para niÃ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619" y="332656"/>
            <a:ext cx="3234034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5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 que silaba comienza la palabra…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3723692" y="3874862"/>
            <a:ext cx="1440160" cy="132873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rgbClr val="FF0000"/>
                </a:solidFill>
              </a:rPr>
              <a:t>PU</a:t>
            </a:r>
            <a:endParaRPr lang="es-CL" sz="40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59632" y="3932393"/>
            <a:ext cx="1440159" cy="127816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NA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300192" y="3833392"/>
            <a:ext cx="1440160" cy="135636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rgbClr val="FF0000"/>
                </a:solidFill>
              </a:rPr>
              <a:t>LU</a:t>
            </a:r>
            <a:endParaRPr lang="es-CL" sz="3200" b="1" dirty="0">
              <a:solidFill>
                <a:srgbClr val="FF0000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402120" y="2631812"/>
            <a:ext cx="2402128" cy="101321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ifs animados de aplausos - Gifs animados | Aplausos, Aplausos gif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169730"/>
            <a:ext cx="1766014" cy="18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803425" y="1556792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FF0000"/>
                </a:solidFill>
              </a:rPr>
              <a:t>LU</a:t>
            </a:r>
            <a:r>
              <a:rPr lang="es-CL" b="1" dirty="0" smtClean="0"/>
              <a:t>NA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09920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129</Words>
  <Application>Microsoft Office PowerPoint</Application>
  <PresentationFormat>Presentación en pantalla (4:3)</PresentationFormat>
  <Paragraphs>77</Paragraphs>
  <Slides>18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- Segmentación silábica - Identificación de sílaba inicial</vt:lpstr>
      <vt:lpstr>COHETE</vt:lpstr>
      <vt:lpstr>Con que silaba comienza la palabra…</vt:lpstr>
      <vt:lpstr>MARTILLO</vt:lpstr>
      <vt:lpstr>Con que silaba comienza la palabra…</vt:lpstr>
      <vt:lpstr>CABALLO</vt:lpstr>
      <vt:lpstr>Con que silaba comienza la palabra…</vt:lpstr>
      <vt:lpstr>LUNA</vt:lpstr>
      <vt:lpstr>Con que silaba comienza la palabra…</vt:lpstr>
      <vt:lpstr>ESCALERA</vt:lpstr>
      <vt:lpstr>Con que silaba comienza la palabra…</vt:lpstr>
      <vt:lpstr>ERIZO</vt:lpstr>
      <vt:lpstr>Con que silaba comienza la palabra…</vt:lpstr>
      <vt:lpstr>ARCOIRIS</vt:lpstr>
      <vt:lpstr>Con que silaba comienza la palabra…</vt:lpstr>
      <vt:lpstr>SEMÁFORO</vt:lpstr>
      <vt:lpstr>Con que silaba comienza la palabra…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Polisilabos simples</dc:title>
  <dc:creator>eugenia urrutia gonzalez</dc:creator>
  <cp:lastModifiedBy>Leon</cp:lastModifiedBy>
  <cp:revision>25</cp:revision>
  <dcterms:created xsi:type="dcterms:W3CDTF">2018-04-01T18:42:51Z</dcterms:created>
  <dcterms:modified xsi:type="dcterms:W3CDTF">2020-03-27T20:45:30Z</dcterms:modified>
</cp:coreProperties>
</file>